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758" r:id="rId2"/>
    <p:sldId id="762" r:id="rId3"/>
    <p:sldId id="763" r:id="rId4"/>
    <p:sldId id="767" r:id="rId5"/>
    <p:sldId id="774" r:id="rId6"/>
    <p:sldId id="755" r:id="rId7"/>
    <p:sldId id="768" r:id="rId8"/>
    <p:sldId id="775" r:id="rId9"/>
    <p:sldId id="776" r:id="rId10"/>
    <p:sldId id="777" r:id="rId11"/>
  </p:sldIdLst>
  <p:sldSz cx="9144000" cy="5715000" type="screen16x10"/>
  <p:notesSz cx="6724650" cy="98663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78E1B4"/>
    <a:srgbClr val="FFFF66"/>
    <a:srgbClr val="FF9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90" autoAdjust="0"/>
    <p:restoredTop sz="82063" autoAdjust="0"/>
  </p:normalViewPr>
  <p:slideViewPr>
    <p:cSldViewPr>
      <p:cViewPr varScale="1">
        <p:scale>
          <a:sx n="187" d="100"/>
          <a:sy n="187" d="100"/>
        </p:scale>
        <p:origin x="200" y="20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E2877-BD95-1343-A552-BA2868463D4E}" type="datetimeFigureOut">
              <a:rPr lang="en-US" smtClean="0"/>
              <a:pPr/>
              <a:t>6/7/19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739775"/>
            <a:ext cx="59182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78450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008AE-3493-5D48-A245-434CAFCA04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26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26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4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6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04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79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4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F6CD-5A05-AD49-B453-FBC4F6F6C8B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86B7-1218-2B4E-BF52-FE29B0DD9F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8E64-6402-D945-8D5A-2A600D887B3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596F-CC43-3D4E-BDDF-B35BA1640C1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6E1C-AFDE-7C44-81F1-DA6F2762B4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4E8D-7F34-0E4E-B530-8998D6EAF25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3D45-15DE-0B4F-AE48-A428CF08051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5FB2D-7AD0-0C46-9D56-1F21D58EE3A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F094-7F9F-E94D-A8E9-4611D1C305D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C3E1-6F08-2D4D-81E1-165613FF145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F1C7-C8AA-6447-B063-AB7C7FA3A95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fld id="{E3E1DF86-46F4-9A4D-8002-DFA2F827E7C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481236"/>
            <a:ext cx="9144000" cy="40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4400" kern="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Mark </a:t>
            </a:r>
            <a:r>
              <a:rPr lang="en-US" sz="4400" kern="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10 : 17-31</a:t>
            </a: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274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1018157-E1A5-944B-9813-3D9D64BE3A75}"/>
              </a:ext>
            </a:extLst>
          </p:cNvPr>
          <p:cNvSpPr txBox="1"/>
          <p:nvPr/>
        </p:nvSpPr>
        <p:spPr>
          <a:xfrm>
            <a:off x="25659" y="21893"/>
            <a:ext cx="911608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It’s impossible for a rich person to enter the Kingdom of God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But by the Grace of God &amp; a Miracle of God, a rich person can enter His Kingdom</a:t>
            </a:r>
          </a:p>
          <a:p>
            <a:pPr algn="ctr">
              <a:spcAft>
                <a:spcPts val="300"/>
              </a:spcAft>
            </a:pPr>
            <a:r>
              <a:rPr lang="en-AU" sz="2400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What we do, with what we have, has eternal consequences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9586E4-64A2-DB4C-8373-631FD1EF281D}"/>
              </a:ext>
            </a:extLst>
          </p:cNvPr>
          <p:cNvSpPr txBox="1"/>
          <p:nvPr/>
        </p:nvSpPr>
        <p:spPr>
          <a:xfrm>
            <a:off x="107504" y="3008461"/>
            <a:ext cx="9137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2738" indent="-312738"/>
            <a:r>
              <a:rPr lang="en-A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is so serious (eternal consequences), cut off the source of temptation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3A521-A0B2-DB40-834C-41FF97575F1A}"/>
              </a:ext>
            </a:extLst>
          </p:cNvPr>
          <p:cNvSpPr txBox="1"/>
          <p:nvPr/>
        </p:nvSpPr>
        <p:spPr>
          <a:xfrm>
            <a:off x="27913" y="1187218"/>
            <a:ext cx="9116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2738" indent="-312738"/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Becoming a Disciple of Jesus:  </a:t>
            </a:r>
            <a:r>
              <a:rPr lang="en-AU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Believe;    Repent;    Follow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F86F8-19D2-7F40-8FE2-7020FDC83846}"/>
              </a:ext>
            </a:extLst>
          </p:cNvPr>
          <p:cNvSpPr txBox="1"/>
          <p:nvPr/>
        </p:nvSpPr>
        <p:spPr>
          <a:xfrm>
            <a:off x="13956" y="1551536"/>
            <a:ext cx="911608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All of his good works and keeping of the Law wasn’t enough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Repentance</a:t>
            </a: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– A change of mind / change of direction – demonstrated by what we do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When Jesus calls us to follow, we must leave behind whatever hinders 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6ADFE2-2915-174F-9358-A144AA5D435F}"/>
              </a:ext>
            </a:extLst>
          </p:cNvPr>
          <p:cNvSpPr txBox="1"/>
          <p:nvPr/>
        </p:nvSpPr>
        <p:spPr>
          <a:xfrm>
            <a:off x="1115616" y="2657540"/>
            <a:ext cx="7372851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312738" indent="-312738" algn="ctr"/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of money &amp; Possessions    </a:t>
            </a:r>
            <a:r>
              <a:rPr lang="en-AU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Love of God &amp; Love of others</a:t>
            </a:r>
            <a:endParaRPr lang="en-AU" sz="200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A2DC8A-F4BC-D14C-91DD-835923D12ED0}"/>
              </a:ext>
            </a:extLst>
          </p:cNvPr>
          <p:cNvSpPr txBox="1"/>
          <p:nvPr/>
        </p:nvSpPr>
        <p:spPr>
          <a:xfrm>
            <a:off x="323528" y="3318918"/>
            <a:ext cx="9116087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The more desperate I am to justify “having wealth”, the more I need to be rid of it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Those with an eternal perspective, hold wealth loosely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A96359-3EF6-E245-A81C-DD872AA9310F}"/>
              </a:ext>
            </a:extLst>
          </p:cNvPr>
          <p:cNvCxnSpPr/>
          <p:nvPr/>
        </p:nvCxnSpPr>
        <p:spPr>
          <a:xfrm>
            <a:off x="57229" y="4065276"/>
            <a:ext cx="90728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2628111-D555-7041-8689-8AC754B40739}"/>
              </a:ext>
            </a:extLst>
          </p:cNvPr>
          <p:cNvSpPr txBox="1"/>
          <p:nvPr/>
        </p:nvSpPr>
        <p:spPr>
          <a:xfrm>
            <a:off x="5146" y="4107106"/>
            <a:ext cx="9137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2738" indent="-312738"/>
            <a:r>
              <a:rPr lang="en-A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God   &amp;   Love Others,   with everything we have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9FAC1B-EF6D-624B-915F-D229D8FD260B}"/>
              </a:ext>
            </a:extLst>
          </p:cNvPr>
          <p:cNvSpPr txBox="1"/>
          <p:nvPr/>
        </p:nvSpPr>
        <p:spPr>
          <a:xfrm>
            <a:off x="827584" y="447332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indent="-6350"/>
            <a:r>
              <a:rPr lang="en-A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wasn’t ‘joking around’ when He said how hard it is for a rich person to enter the Kingdom of God.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F54BB5-8312-014A-9475-C9816BC40376}"/>
              </a:ext>
            </a:extLst>
          </p:cNvPr>
          <p:cNvSpPr txBox="1"/>
          <p:nvPr/>
        </p:nvSpPr>
        <p:spPr>
          <a:xfrm>
            <a:off x="-8502" y="5233046"/>
            <a:ext cx="9137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2738" indent="-312738" algn="ctr"/>
            <a:r>
              <a:rPr lang="en-AU" sz="2400" dirty="0">
                <a:solidFill>
                  <a:srgbClr val="FFFF0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Many who are first will be last, and the last first</a:t>
            </a:r>
          </a:p>
        </p:txBody>
      </p:sp>
    </p:spTree>
    <p:extLst>
      <p:ext uri="{BB962C8B-B14F-4D97-AF65-F5344CB8AC3E}">
        <p14:creationId xmlns:p14="http://schemas.microsoft.com/office/powerpoint/2010/main" val="340395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57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26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17 </a:t>
            </a:r>
            <a:r>
              <a:rPr lang="en-AU" sz="2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And as he was setting out on his journey, a man ran up and knelt before him and asked him, “Good Teacher, what must I do to inherit eternal life?”  </a:t>
            </a:r>
            <a:r>
              <a:rPr lang="en-AU" sz="26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18 </a:t>
            </a:r>
            <a:r>
              <a:rPr lang="en-AU" sz="2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And Jesus said to him, “Why do you call me good?  No one is good except God alone.  </a:t>
            </a:r>
            <a:r>
              <a:rPr lang="en-AU" sz="26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19 </a:t>
            </a:r>
            <a:r>
              <a:rPr lang="en-AU" sz="2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You know the commandments:  ‘Do not murder, Do not commit adultery, Do not steal, Do not bear false witness, Do not defraud, Honour your father and mother.’ ” </a:t>
            </a:r>
            <a:r>
              <a:rPr lang="en-AU" sz="26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20 </a:t>
            </a:r>
            <a:r>
              <a:rPr lang="en-AU" sz="2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And he said to him, “Teacher, all these I have kept from my youth.”  </a:t>
            </a:r>
            <a:r>
              <a:rPr lang="en-AU" sz="26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21 </a:t>
            </a:r>
            <a:r>
              <a:rPr lang="en-AU" sz="2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And Jesus, looking at him, loved him, and said to him, “You lack one thing:  go, sell all that you have and give to the poor, and you will have treasure in heaven; and come, follow me.”  </a:t>
            </a:r>
            <a:r>
              <a:rPr lang="en-AU" sz="26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22 </a:t>
            </a:r>
            <a:r>
              <a:rPr lang="en-AU" sz="2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Disheartened by the saying, he went away sorrowful, for he had great possessions.</a:t>
            </a:r>
            <a:endParaRPr lang="en-GB" sz="2600" dirty="0">
              <a:solidFill>
                <a:schemeClr val="bg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0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00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lnSpc>
                <a:spcPct val="115000"/>
              </a:lnSpc>
              <a:spcAft>
                <a:spcPts val="0"/>
              </a:spcAft>
            </a:pPr>
            <a:r>
              <a:rPr lang="en-AU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23 </a:t>
            </a: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And Jesus looked around and said to his disciples, “How difficult it will be for those who have wealth to enter the kingdom of God!”  </a:t>
            </a:r>
            <a:r>
              <a:rPr lang="en-AU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24 </a:t>
            </a: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And the disciples were amazed at his words.  But Jesus said to them again, “Children, how difficult it is to enter the kingdom of God!  </a:t>
            </a:r>
            <a:r>
              <a:rPr lang="en-AU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25 </a:t>
            </a: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It is easier for a camel to go through the eye of a needle than for a rich person to enter the kingdom of God.”  </a:t>
            </a:r>
            <a:r>
              <a:rPr lang="en-AU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26 </a:t>
            </a: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And they were exceedingly astonished, and said to him, “Then who can be saved?”  </a:t>
            </a:r>
            <a:r>
              <a:rPr lang="en-AU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27 </a:t>
            </a: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Jesus looked at them and said, “With man it is impossible, but not with God.  For all things are possible with God.”</a:t>
            </a:r>
            <a:endParaRPr lang="en-GB" sz="2800" dirty="0">
              <a:solidFill>
                <a:schemeClr val="bg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0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28 </a:t>
            </a:r>
            <a:r>
              <a:rPr lang="en-AU" sz="32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Peter began to say to him, “See, we have left everything and followed you.”  </a:t>
            </a:r>
            <a:r>
              <a:rPr lang="en-AU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29 </a:t>
            </a:r>
            <a:r>
              <a:rPr lang="en-AU" sz="32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Jesus said, “Truly, I say to you, there is no one who has left house or brothers or sisters or mother or father or children or lands, for my sake and for the gospel, </a:t>
            </a:r>
            <a:r>
              <a:rPr lang="en-AU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30 </a:t>
            </a:r>
            <a:r>
              <a:rPr lang="en-AU" sz="32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who will not receive a hundredfold now in this time, houses and brothers and sisters and mothers and children and lands, with persecutions, and in the age to come eternal life.  </a:t>
            </a:r>
            <a:r>
              <a:rPr lang="en-AU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31 </a:t>
            </a:r>
            <a:r>
              <a:rPr lang="en-AU" sz="32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But many who are first will be last, and the last first.”</a:t>
            </a:r>
            <a:endParaRPr lang="en-GB" sz="3200" dirty="0">
              <a:solidFill>
                <a:schemeClr val="bg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1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uncle scrooge">
            <a:extLst>
              <a:ext uri="{FF2B5EF4-FFF2-40B4-BE49-F238E27FC236}">
                <a16:creationId xmlns:a16="http://schemas.microsoft.com/office/drawing/2014/main" id="{05F03140-34BF-0243-81B8-126566AB6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196"/>
            <a:ext cx="51181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15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E98C48D5-FE47-3B4A-AAD2-1BDAF6C7F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93405"/>
            <a:ext cx="4960061" cy="37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oto2.files.wordpress.com/2009/12/sao-paolo-brazil-500-x-334.jpg">
            <a:extLst>
              <a:ext uri="{FF2B5EF4-FFF2-40B4-BE49-F238E27FC236}">
                <a16:creationId xmlns:a16="http://schemas.microsoft.com/office/drawing/2014/main" id="{57201D2A-3421-CA44-892A-8B50A09ED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928" y="0"/>
            <a:ext cx="5583072" cy="37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0A0B58-E68D-9E42-888E-C7602A2D73A2}"/>
              </a:ext>
            </a:extLst>
          </p:cNvPr>
          <p:cNvSpPr txBox="1"/>
          <p:nvPr/>
        </p:nvSpPr>
        <p:spPr>
          <a:xfrm>
            <a:off x="5076056" y="3823906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2738" indent="-312738"/>
            <a:r>
              <a:rPr lang="en-A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world standards, we are rich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E0B871-4C8F-5B43-9B31-1396214F8D50}"/>
              </a:ext>
            </a:extLst>
          </p:cNvPr>
          <p:cNvSpPr txBox="1"/>
          <p:nvPr/>
        </p:nvSpPr>
        <p:spPr>
          <a:xfrm>
            <a:off x="2032" y="76658"/>
            <a:ext cx="3273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2738" indent="-312738"/>
            <a:r>
              <a:rPr lang="en-A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historic standards, we are rich</a:t>
            </a:r>
          </a:p>
        </p:txBody>
      </p:sp>
    </p:spTree>
    <p:extLst>
      <p:ext uri="{BB962C8B-B14F-4D97-AF65-F5344CB8AC3E}">
        <p14:creationId xmlns:p14="http://schemas.microsoft.com/office/powerpoint/2010/main" val="189821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4D1EEB0-E8BC-1347-8A18-215AF12FE040}"/>
              </a:ext>
            </a:extLst>
          </p:cNvPr>
          <p:cNvSpPr txBox="1"/>
          <p:nvPr/>
        </p:nvSpPr>
        <p:spPr>
          <a:xfrm>
            <a:off x="35593" y="422346"/>
            <a:ext cx="9116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The Goodness of Jesus reveals the divinity (</a:t>
            </a:r>
            <a:r>
              <a:rPr lang="en-AU" sz="2000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Godness</a:t>
            </a: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) of Jesus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E6980-1FEC-F942-BDDC-888A64E91583}"/>
              </a:ext>
            </a:extLst>
          </p:cNvPr>
          <p:cNvSpPr txBox="1"/>
          <p:nvPr/>
        </p:nvSpPr>
        <p:spPr>
          <a:xfrm>
            <a:off x="23951" y="18312"/>
            <a:ext cx="908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2738" indent="-312738" algn="ctr"/>
            <a:r>
              <a:rPr lang="en-A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Gospel of Mark Reveals who Jesus is – The Christ, the Son of God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F273D-3E48-964D-ABED-A4CA9146A5AA}"/>
              </a:ext>
            </a:extLst>
          </p:cNvPr>
          <p:cNvSpPr txBox="1"/>
          <p:nvPr/>
        </p:nvSpPr>
        <p:spPr>
          <a:xfrm>
            <a:off x="3099" y="764825"/>
            <a:ext cx="914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2738" indent="-312738" algn="ctr"/>
            <a:r>
              <a:rPr lang="en-AU" sz="2400" dirty="0">
                <a:solidFill>
                  <a:srgbClr val="FFFF0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“Good Teacher, what must I do to inherit eternal life?”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A3A59B-84F4-A846-8BAF-BDFF39AA12E2}"/>
              </a:ext>
            </a:extLst>
          </p:cNvPr>
          <p:cNvSpPr/>
          <p:nvPr/>
        </p:nvSpPr>
        <p:spPr>
          <a:xfrm>
            <a:off x="779097" y="2785492"/>
            <a:ext cx="756084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b="1" baseline="30000" dirty="0">
                <a:latin typeface="Comic Sans MS" panose="030F0902030302020204" pitchFamily="66" charset="0"/>
                <a:ea typeface="Arial" panose="020B0604020202020204" pitchFamily="34" charset="0"/>
              </a:rPr>
              <a:t>21 </a:t>
            </a:r>
            <a:r>
              <a:rPr lang="en-AU" dirty="0">
                <a:latin typeface="Comic Sans MS" panose="030F0902030302020204" pitchFamily="66" charset="0"/>
                <a:ea typeface="Arial" panose="020B0604020202020204" pitchFamily="34" charset="0"/>
              </a:rPr>
              <a:t>And Jesus, looking at him, loved him, and said to him, </a:t>
            </a:r>
            <a:r>
              <a:rPr lang="en-AU" dirty="0">
                <a:solidFill>
                  <a:srgbClr val="FF0000"/>
                </a:solidFill>
                <a:latin typeface="Comic Sans MS" panose="030F0902030302020204" pitchFamily="66" charset="0"/>
                <a:ea typeface="Arial" panose="020B0604020202020204" pitchFamily="34" charset="0"/>
              </a:rPr>
              <a:t>“You lack one thing:  go, sell all that you have and give to the poor, and you will have treasure in heaven; and come, follow me.”</a:t>
            </a:r>
            <a:r>
              <a:rPr lang="en-AU" dirty="0">
                <a:latin typeface="Comic Sans MS" panose="030F0902030302020204" pitchFamily="66" charset="0"/>
                <a:ea typeface="Arial" panose="020B0604020202020204" pitchFamily="34" charset="0"/>
              </a:rPr>
              <a:t>  </a:t>
            </a:r>
            <a:r>
              <a:rPr lang="en-AU" b="1" baseline="30000" dirty="0">
                <a:latin typeface="Comic Sans MS" panose="030F0902030302020204" pitchFamily="66" charset="0"/>
                <a:ea typeface="Arial" panose="020B0604020202020204" pitchFamily="34" charset="0"/>
              </a:rPr>
              <a:t>22 </a:t>
            </a:r>
            <a:r>
              <a:rPr lang="en-AU" dirty="0">
                <a:latin typeface="Comic Sans MS" panose="030F0902030302020204" pitchFamily="66" charset="0"/>
                <a:ea typeface="Arial" panose="020B0604020202020204" pitchFamily="34" charset="0"/>
              </a:rPr>
              <a:t>Disheartened by the saying, he went away sorrowful, for he had great possessions.</a:t>
            </a:r>
            <a:r>
              <a:rPr lang="en-AU" dirty="0">
                <a:latin typeface="Comic Sans MS" panose="030F0902030302020204" pitchFamily="66" charset="0"/>
              </a:rPr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7CCF6E-9E82-5D4D-B0CA-678ADC06D87B}"/>
              </a:ext>
            </a:extLst>
          </p:cNvPr>
          <p:cNvCxnSpPr/>
          <p:nvPr/>
        </p:nvCxnSpPr>
        <p:spPr>
          <a:xfrm>
            <a:off x="35593" y="764825"/>
            <a:ext cx="90728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DABC16A-7DBE-5646-9A53-92E6DFD36420}"/>
              </a:ext>
            </a:extLst>
          </p:cNvPr>
          <p:cNvSpPr txBox="1"/>
          <p:nvPr/>
        </p:nvSpPr>
        <p:spPr>
          <a:xfrm>
            <a:off x="1474" y="1145677"/>
            <a:ext cx="9116087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Jesus loves it when we keep His commands;  He loves it when we live righteously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But an external demonstration of keeping the Law isn’t enough (something lacking)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Didn’t love God with his whole heart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Didn’t love his neighbour as himself</a:t>
            </a:r>
          </a:p>
        </p:txBody>
      </p:sp>
    </p:spTree>
    <p:extLst>
      <p:ext uri="{BB962C8B-B14F-4D97-AF65-F5344CB8AC3E}">
        <p14:creationId xmlns:p14="http://schemas.microsoft.com/office/powerpoint/2010/main" val="28051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A3A59B-84F4-A846-8BAF-BDFF39AA12E2}"/>
              </a:ext>
            </a:extLst>
          </p:cNvPr>
          <p:cNvSpPr/>
          <p:nvPr/>
        </p:nvSpPr>
        <p:spPr>
          <a:xfrm>
            <a:off x="416098" y="0"/>
            <a:ext cx="8311803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b="1" baseline="30000" dirty="0">
                <a:latin typeface="Comic Sans MS" panose="030F0902030302020204" pitchFamily="66" charset="0"/>
                <a:ea typeface="Arial" panose="020B0604020202020204" pitchFamily="34" charset="0"/>
              </a:rPr>
              <a:t>23 </a:t>
            </a:r>
            <a:r>
              <a:rPr lang="en-AU" dirty="0">
                <a:latin typeface="Comic Sans MS" panose="030F0902030302020204" pitchFamily="66" charset="0"/>
                <a:ea typeface="Arial" panose="020B0604020202020204" pitchFamily="34" charset="0"/>
              </a:rPr>
              <a:t>And Jesus looked around and said to his disciples, </a:t>
            </a:r>
            <a:r>
              <a:rPr lang="en-AU" dirty="0">
                <a:solidFill>
                  <a:srgbClr val="FF0000"/>
                </a:solidFill>
                <a:latin typeface="Comic Sans MS" panose="030F0902030302020204" pitchFamily="66" charset="0"/>
                <a:ea typeface="Arial" panose="020B0604020202020204" pitchFamily="34" charset="0"/>
              </a:rPr>
              <a:t>“How difficult it will be for those who have wealth to enter the kingdom of God!” </a:t>
            </a:r>
            <a:r>
              <a:rPr lang="en-AU" dirty="0">
                <a:latin typeface="Comic Sans MS" panose="030F0902030302020204" pitchFamily="66" charset="0"/>
                <a:ea typeface="Arial" panose="020B0604020202020204" pitchFamily="34" charset="0"/>
              </a:rPr>
              <a:t> </a:t>
            </a:r>
            <a:r>
              <a:rPr lang="en-AU" b="1" baseline="30000" dirty="0">
                <a:latin typeface="Comic Sans MS" panose="030F0902030302020204" pitchFamily="66" charset="0"/>
                <a:ea typeface="Arial" panose="020B0604020202020204" pitchFamily="34" charset="0"/>
              </a:rPr>
              <a:t>24 </a:t>
            </a:r>
            <a:r>
              <a:rPr lang="en-AU" dirty="0">
                <a:latin typeface="Comic Sans MS" panose="030F0902030302020204" pitchFamily="66" charset="0"/>
                <a:ea typeface="Arial" panose="020B0604020202020204" pitchFamily="34" charset="0"/>
              </a:rPr>
              <a:t>And the disciples were amazed at his words.  But Jesus said to them again, </a:t>
            </a:r>
            <a:r>
              <a:rPr lang="en-AU" dirty="0">
                <a:solidFill>
                  <a:srgbClr val="FF0000"/>
                </a:solidFill>
                <a:latin typeface="Comic Sans MS" panose="030F0902030302020204" pitchFamily="66" charset="0"/>
                <a:ea typeface="Arial" panose="020B0604020202020204" pitchFamily="34" charset="0"/>
              </a:rPr>
              <a:t>“Children, how difficult it is to enter the kingdom of God! </a:t>
            </a:r>
            <a:r>
              <a:rPr lang="en-AU" dirty="0">
                <a:latin typeface="Comic Sans MS" panose="030F0902030302020204" pitchFamily="66" charset="0"/>
                <a:ea typeface="Arial" panose="020B0604020202020204" pitchFamily="34" charset="0"/>
              </a:rPr>
              <a:t> </a:t>
            </a:r>
            <a:r>
              <a:rPr lang="en-AU" b="1" baseline="30000" dirty="0">
                <a:latin typeface="Comic Sans MS" panose="030F0902030302020204" pitchFamily="66" charset="0"/>
                <a:ea typeface="Arial" panose="020B0604020202020204" pitchFamily="34" charset="0"/>
              </a:rPr>
              <a:t>25 </a:t>
            </a:r>
            <a:r>
              <a:rPr lang="en-AU" dirty="0">
                <a:solidFill>
                  <a:srgbClr val="FF0000"/>
                </a:solidFill>
                <a:latin typeface="Comic Sans MS" panose="030F0902030302020204" pitchFamily="66" charset="0"/>
                <a:ea typeface="Arial" panose="020B0604020202020204" pitchFamily="34" charset="0"/>
              </a:rPr>
              <a:t>It is easier for a camel to go through the eye of a needle than for a rich person to enter the kingdom of God.”</a:t>
            </a:r>
            <a:r>
              <a:rPr lang="en-AU" dirty="0">
                <a:latin typeface="Comic Sans MS" panose="030F0902030302020204" pitchFamily="66" charset="0"/>
                <a:ea typeface="Arial" panose="020B0604020202020204" pitchFamily="34" charset="0"/>
              </a:rPr>
              <a:t>  </a:t>
            </a:r>
            <a:r>
              <a:rPr lang="en-AU" b="1" baseline="30000" dirty="0">
                <a:latin typeface="Comic Sans MS" panose="030F0902030302020204" pitchFamily="66" charset="0"/>
                <a:ea typeface="Arial" panose="020B0604020202020204" pitchFamily="34" charset="0"/>
              </a:rPr>
              <a:t>26 </a:t>
            </a:r>
            <a:r>
              <a:rPr lang="en-AU" dirty="0">
                <a:latin typeface="Comic Sans MS" panose="030F0902030302020204" pitchFamily="66" charset="0"/>
                <a:ea typeface="Arial" panose="020B0604020202020204" pitchFamily="34" charset="0"/>
              </a:rPr>
              <a:t>And they were exceedingly astonished, and said to him, “Then who can be saved?”  </a:t>
            </a:r>
            <a:r>
              <a:rPr lang="en-AU" b="1" baseline="30000" dirty="0">
                <a:latin typeface="Comic Sans MS" panose="030F0902030302020204" pitchFamily="66" charset="0"/>
                <a:ea typeface="Arial" panose="020B0604020202020204" pitchFamily="34" charset="0"/>
              </a:rPr>
              <a:t>27 </a:t>
            </a:r>
            <a:r>
              <a:rPr lang="en-AU" dirty="0">
                <a:latin typeface="Comic Sans MS" panose="030F0902030302020204" pitchFamily="66" charset="0"/>
                <a:ea typeface="Arial" panose="020B0604020202020204" pitchFamily="34" charset="0"/>
              </a:rPr>
              <a:t>Jesus looked at them and said, </a:t>
            </a:r>
            <a:r>
              <a:rPr lang="en-AU" dirty="0">
                <a:solidFill>
                  <a:srgbClr val="FF0000"/>
                </a:solidFill>
                <a:latin typeface="Comic Sans MS" panose="030F0902030302020204" pitchFamily="66" charset="0"/>
                <a:ea typeface="Arial" panose="020B0604020202020204" pitchFamily="34" charset="0"/>
              </a:rPr>
              <a:t>“With man it is impossible, but not with God.  For all things are possible with God.”</a:t>
            </a:r>
            <a:r>
              <a:rPr lang="en-AU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FB291F-D789-134E-8C68-69393588B9E6}"/>
              </a:ext>
            </a:extLst>
          </p:cNvPr>
          <p:cNvSpPr/>
          <p:nvPr/>
        </p:nvSpPr>
        <p:spPr>
          <a:xfrm>
            <a:off x="404397" y="2353444"/>
            <a:ext cx="8311802" cy="707886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Hyperbole – an over-the-top statement, not meant to be taken literally, but given to make a point.  </a:t>
            </a:r>
            <a:r>
              <a:rPr lang="en-AU" sz="20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Jesus’ mouth: It is actually true</a:t>
            </a:r>
            <a:r>
              <a:rPr lang="en-A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018157-E1A5-944B-9813-3D9D64BE3A75}"/>
              </a:ext>
            </a:extLst>
          </p:cNvPr>
          <p:cNvSpPr txBox="1"/>
          <p:nvPr/>
        </p:nvSpPr>
        <p:spPr>
          <a:xfrm>
            <a:off x="2254" y="3044133"/>
            <a:ext cx="911608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It’s impossible for a rich person to enter the Kingdom of God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But by the Grace of God &amp; a Miracle of God, a rich person can enter His Kingdom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Jesus is shaking us to understand:  </a:t>
            </a:r>
            <a:r>
              <a:rPr lang="en-AU" sz="2000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What we do, with what we have, has eternal consequences (eternal rewards...  our very place in eternity at all)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23B468-E483-6044-8CA5-728983089DE0}"/>
              </a:ext>
            </a:extLst>
          </p:cNvPr>
          <p:cNvSpPr/>
          <p:nvPr/>
        </p:nvSpPr>
        <p:spPr>
          <a:xfrm>
            <a:off x="25659" y="4369668"/>
            <a:ext cx="2702488" cy="1323439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thing you lack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 all you have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to the poor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Come, follow Me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uiExpand="1" build="p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1018157-E1A5-944B-9813-3D9D64BE3A75}"/>
              </a:ext>
            </a:extLst>
          </p:cNvPr>
          <p:cNvSpPr txBox="1"/>
          <p:nvPr/>
        </p:nvSpPr>
        <p:spPr>
          <a:xfrm>
            <a:off x="25659" y="21893"/>
            <a:ext cx="911608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It’s impossible for a rich person to enter the Kingdom of God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But by the Grace of God &amp; a Miracle of God, a rich person can enter His Kingdom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Jesus is shaking us to understand:  </a:t>
            </a:r>
            <a:r>
              <a:rPr lang="en-AU" sz="2000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What we do, with what we have, has eternal consequences (eternal rewards...  our very place in eternity at all)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23B468-E483-6044-8CA5-728983089DE0}"/>
              </a:ext>
            </a:extLst>
          </p:cNvPr>
          <p:cNvSpPr/>
          <p:nvPr/>
        </p:nvSpPr>
        <p:spPr>
          <a:xfrm>
            <a:off x="107504" y="1430581"/>
            <a:ext cx="2702488" cy="1323439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thing you lack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 all you have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to the poor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Come, follow Me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AD70B2-2E45-0643-B05A-B5AFAF9DB134}"/>
              </a:ext>
            </a:extLst>
          </p:cNvPr>
          <p:cNvSpPr txBox="1"/>
          <p:nvPr/>
        </p:nvSpPr>
        <p:spPr>
          <a:xfrm>
            <a:off x="2987824" y="1372872"/>
            <a:ext cx="6204672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AU" sz="2000" u="sng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He didn’t have an eternal perspective.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He cared more about his worldly wealth &amp; possessions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He didn’t love God with his whole heart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He didn’t love his neighbour as himself</a:t>
            </a:r>
            <a:endParaRPr lang="en-AU" sz="2000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9586E4-64A2-DB4C-8373-631FD1EF281D}"/>
              </a:ext>
            </a:extLst>
          </p:cNvPr>
          <p:cNvSpPr txBox="1"/>
          <p:nvPr/>
        </p:nvSpPr>
        <p:spPr>
          <a:xfrm>
            <a:off x="31968" y="4539134"/>
            <a:ext cx="9137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2738" indent="-312738"/>
            <a:r>
              <a:rPr lang="en-A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is so serious (eternal consequences), cut off the source of temptation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3A521-A0B2-DB40-834C-41FF97575F1A}"/>
              </a:ext>
            </a:extLst>
          </p:cNvPr>
          <p:cNvSpPr txBox="1"/>
          <p:nvPr/>
        </p:nvSpPr>
        <p:spPr>
          <a:xfrm>
            <a:off x="7461" y="2791047"/>
            <a:ext cx="9116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2738" indent="-312738"/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Becoming a Disciple of Jesus:  </a:t>
            </a:r>
            <a:r>
              <a:rPr lang="en-AU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Believe;    Repent;    Follow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F86F8-19D2-7F40-8FE2-7020FDC83846}"/>
              </a:ext>
            </a:extLst>
          </p:cNvPr>
          <p:cNvSpPr txBox="1"/>
          <p:nvPr/>
        </p:nvSpPr>
        <p:spPr>
          <a:xfrm>
            <a:off x="-8461" y="3113111"/>
            <a:ext cx="911608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All of his good works and keeping of the Law wasn’t enough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Repentance</a:t>
            </a: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– A change of mind / change of direction – demonstrated by what we do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When Jesus calls us to follow, we must leave behind whatever hinders 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6ADFE2-2915-174F-9358-A144AA5D435F}"/>
              </a:ext>
            </a:extLst>
          </p:cNvPr>
          <p:cNvSpPr txBox="1"/>
          <p:nvPr/>
        </p:nvSpPr>
        <p:spPr>
          <a:xfrm>
            <a:off x="539552" y="4127672"/>
            <a:ext cx="7372851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312738" indent="-312738" algn="ctr"/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of money &amp; Possessions    </a:t>
            </a:r>
            <a:r>
              <a:rPr lang="en-AU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Love of God &amp; Love of others</a:t>
            </a:r>
            <a:endParaRPr lang="en-AU" sz="200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A2DC8A-F4BC-D14C-91DD-835923D12ED0}"/>
              </a:ext>
            </a:extLst>
          </p:cNvPr>
          <p:cNvSpPr txBox="1"/>
          <p:nvPr/>
        </p:nvSpPr>
        <p:spPr>
          <a:xfrm>
            <a:off x="18834" y="4914615"/>
            <a:ext cx="9116087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The more desperate I am to justify “having wealth”, the more I need to be rid of it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Those with an eternal perspective, hold wealth loosely</a:t>
            </a:r>
          </a:p>
        </p:txBody>
      </p:sp>
    </p:spTree>
    <p:extLst>
      <p:ext uri="{BB962C8B-B14F-4D97-AF65-F5344CB8AC3E}">
        <p14:creationId xmlns:p14="http://schemas.microsoft.com/office/powerpoint/2010/main" val="165849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uiExpand="1" build="p"/>
      <p:bldP spid="12" grpId="0"/>
      <p:bldP spid="15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74563</TotalTime>
  <Words>640</Words>
  <Application>Microsoft Macintosh PowerPoint</Application>
  <PresentationFormat>On-screen Show (16:10)</PresentationFormat>
  <Paragraphs>64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Brumpton</dc:creator>
  <cp:lastModifiedBy>Michael Brumpton</cp:lastModifiedBy>
  <cp:revision>1421</cp:revision>
  <cp:lastPrinted>2019-06-07T22:22:15Z</cp:lastPrinted>
  <dcterms:created xsi:type="dcterms:W3CDTF">2016-11-04T06:28:01Z</dcterms:created>
  <dcterms:modified xsi:type="dcterms:W3CDTF">2019-06-07T22:29:02Z</dcterms:modified>
</cp:coreProperties>
</file>